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0" r:id="rId2"/>
    <p:sldMasterId id="2147483692" r:id="rId3"/>
  </p:sldMasterIdLst>
  <p:notesMasterIdLst>
    <p:notesMasterId r:id="rId14"/>
  </p:notesMasterIdLst>
  <p:sldIdLst>
    <p:sldId id="256" r:id="rId4"/>
    <p:sldId id="300" r:id="rId5"/>
    <p:sldId id="312" r:id="rId6"/>
    <p:sldId id="311" r:id="rId7"/>
    <p:sldId id="310" r:id="rId8"/>
    <p:sldId id="308" r:id="rId9"/>
    <p:sldId id="307" r:id="rId10"/>
    <p:sldId id="309" r:id="rId11"/>
    <p:sldId id="304" r:id="rId12"/>
    <p:sldId id="298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F3"/>
    <a:srgbClr val="6C8CF4"/>
    <a:srgbClr val="416BF1"/>
    <a:srgbClr val="3399FF"/>
    <a:srgbClr val="0099FF"/>
    <a:srgbClr val="4CB2CB"/>
    <a:srgbClr val="00BFF0"/>
    <a:srgbClr val="646464"/>
    <a:srgbClr val="009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6" autoAdjust="0"/>
    <p:restoredTop sz="97143" autoAdjust="0"/>
  </p:normalViewPr>
  <p:slideViewPr>
    <p:cSldViewPr snapToGrid="0">
      <p:cViewPr varScale="1">
        <p:scale>
          <a:sx n="108" d="100"/>
          <a:sy n="108" d="100"/>
        </p:scale>
        <p:origin x="-236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243A800-9AC8-46E1-BF49-8CADEA339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471AC-BD5E-40F6-A75F-3E065BB7DA5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83814C-F0C7-471E-9EC5-F0C4CF2DF966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C4277A-2CF2-47B8-9171-E01CB49F2FC8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2CAD5-FB63-49EB-8905-D7369F7A75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538A12-9CD6-47B9-8A98-4869E52E1743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DDE28E-CDCD-426C-B0EF-14C1C4CEEE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i="1"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Soar Technology, Inc. Proprietary 	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39FA5-4585-45BD-833C-1EE07425EEA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51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220980"/>
            <a:ext cx="756666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11580"/>
            <a:ext cx="7658100" cy="48844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69063"/>
            <a:ext cx="7391400" cy="325437"/>
          </a:xfrm>
        </p:spPr>
        <p:txBody>
          <a:bodyPr/>
          <a:lstStyle>
            <a:lvl1pPr>
              <a:defRPr sz="1400" i="1"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	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91404-420D-4E07-9DC0-E5914794C9C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7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0B8E0-7CBA-4EF9-9A91-7604883B4D5F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411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A299B-1CEB-4776-885D-24FB5E6AFF6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1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37D7C-03D2-4A1D-A193-2C694E031FC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50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	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8F685-D908-41B1-B628-971586AFF132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051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6D368-589A-469D-99D6-0F2B581FA71C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920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4317-D3E0-4136-8964-EC3C3221835F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51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28E2CC-2272-4778-82D0-26E8F4C6C3D1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dirty="0"/>
              <a:t>Soar Technology, Inc.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BFEE3B-078A-4FAD-B497-EF98C5D94C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FEA8C-43E6-40F9-90AC-09729148086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024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9F17F-24F4-4BC7-8BF1-05764D8A981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4022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38226-8D8F-46B8-AD55-C5F06187EDC2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587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CF8CE-62CC-4038-A720-62FD51FFCB0C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333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" y="403860"/>
            <a:ext cx="7581900" cy="5867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120140"/>
            <a:ext cx="7505700" cy="5204460"/>
          </a:xfrm>
        </p:spPr>
        <p:txBody>
          <a:bodyPr/>
          <a:lstStyle>
            <a:lvl1pPr>
              <a:defRPr b="1">
                <a:solidFill>
                  <a:srgbClr val="007790"/>
                </a:solidFill>
              </a:defRPr>
            </a:lvl1pPr>
            <a:lvl2pPr>
              <a:buFont typeface="Wingdings" pitchFamily="2" charset="2"/>
              <a:buChar char="§"/>
              <a:defRPr sz="1600" b="1"/>
            </a:lvl2pPr>
            <a:lvl3pPr>
              <a:buFont typeface="Calibri" pitchFamily="34" charset="0"/>
              <a:buChar char="–"/>
              <a:defRPr sz="1600" b="0"/>
            </a:lvl3pPr>
            <a:lvl4pPr>
              <a:defRPr sz="1600" b="0"/>
            </a:lvl4pPr>
            <a:lvl5pPr>
              <a:defRPr sz="16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92875"/>
            <a:ext cx="7391400" cy="3016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84143-B998-47E3-B9C1-542B66EB220E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818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23CE7-956C-4C0C-A14B-D7CC22AFB9A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766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F9FCB-0198-495D-904F-69E42D10394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59658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D0A3-6A20-40E1-BF5B-0F08A433C6E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473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23E22-FE34-4C66-95EB-5FD974151AC6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60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7974B-BCA5-427C-AFA1-CA11D918D0E7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5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B6599F-8311-416B-8C83-8E4BE3BB011A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36FD14-3AB1-4210-99B3-2B600FADE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B459-2551-478D-B09A-983E5F44FDA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897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AE30-AAC5-4D28-9158-EAAEA2F0555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294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42235-3A87-4DED-B4AA-AC1687A78714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975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73FDC-25D2-453C-B2F5-EF564E870B9A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268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2000" b="1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 algn="ctr">
              <a:defRPr/>
            </a:pPr>
            <a:fld id="{8983814C-F0C7-471E-9EC5-F0C4CF2DF966}" type="datetime1">
              <a:rPr lang="en-US" b="1">
                <a:solidFill>
                  <a:srgbClr val="FFFFFF"/>
                </a:solidFill>
                <a:latin typeface="Lucida Sans" pitchFamily="34" charset="0"/>
                <a:ea typeface="ヒラギノ角ゴ Pro W3"/>
              </a:rPr>
              <a:pPr algn="ctr">
                <a:defRPr/>
              </a:pPr>
              <a:t>6/5/13</a:t>
            </a:fld>
            <a:endParaRPr lang="en-US" b="1">
              <a:solidFill>
                <a:srgbClr val="FFFFFF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</p:spTree>
    <p:extLst>
      <p:ext uri="{BB962C8B-B14F-4D97-AF65-F5344CB8AC3E}">
        <p14:creationId xmlns:p14="http://schemas.microsoft.com/office/powerpoint/2010/main" val="413029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F6442-AD86-4884-9A70-5C87AA7B4D67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4D51D4-3926-41E7-AD5B-9065F22FD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48B0E-5262-4057-AEA4-77BA3BB09AC9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E0611-B9B3-45CC-B07C-8D6C9686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040EB2-35FB-44C9-8F46-BF3FD0344EC7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68FD8A-FECB-423F-B576-D284EF35B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EAFD68-5C3D-4B63-9686-FD20E5D578BB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1BE27-660F-4077-9A58-68E46565D7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01E09-C842-426B-BAAF-47D905159789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DFC98-CC21-44FC-9A4D-38A9A2A67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91C7DC-D80C-4EAF-A16C-FC46829C7860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9DD4F4-D609-4C36-9758-BBD6347BF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8382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739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62800" y="63246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fld id="{F707233E-1426-4614-B5BF-D116182D09FF}" type="datetime1">
              <a:rPr lang="en-US"/>
              <a:pPr>
                <a:defRPr/>
              </a:pPr>
              <a:t>6/5/13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324600"/>
            <a:ext cx="601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Soar Technology, Inc.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C00C3B9-7FED-408E-82B7-ADDFE6BB2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69" r:id="rId5"/>
    <p:sldLayoutId id="2147483675" r:id="rId6"/>
    <p:sldLayoutId id="2147483676" r:id="rId7"/>
    <p:sldLayoutId id="2147483670" r:id="rId8"/>
    <p:sldLayoutId id="2147483677" r:id="rId9"/>
    <p:sldLayoutId id="2147483678" r:id="rId10"/>
    <p:sldLayoutId id="214748367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2pPr>
      <a:lvl3pPr marL="741363" indent="-166688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3pPr>
      <a:lvl4pPr marL="1082675" indent="-171450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4pPr>
      <a:lvl5pPr marL="1371600" indent="-174625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5pPr>
      <a:lvl6pPr marL="18288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6463" y="106363"/>
            <a:ext cx="7581900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036638"/>
            <a:ext cx="7559675" cy="50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4100" y="63373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aseline="0" dirty="0">
                <a:solidFill>
                  <a:srgbClr val="464847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3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600" baseline="0">
                <a:solidFill>
                  <a:schemeClr val="bg1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fld id="{E608F9D2-3B5D-46B4-AD99-DAEA1E6188B6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5" descr="logo-horizontal-one_color_whit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6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Symbol" pitchFamily="18" charset="2"/>
        <a:buChar char="·"/>
        <a:defRPr b="1">
          <a:solidFill>
            <a:srgbClr val="002060"/>
          </a:solidFill>
          <a:latin typeface="+mn-lt"/>
          <a:ea typeface="+mn-ea"/>
          <a:cs typeface="ヒラギノ角ゴ Pro W3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Calibri" pitchFamily="34" charset="0"/>
        <a:buChar char="–"/>
        <a:defRPr sz="1600">
          <a:solidFill>
            <a:srgbClr val="464847"/>
          </a:solidFill>
          <a:latin typeface="+mn-lt"/>
          <a:ea typeface="+mn-ea"/>
          <a:cs typeface="ヒラギノ角ゴ Pro W3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>
              <a:solidFill>
                <a:srgbClr val="000000"/>
              </a:solidFill>
              <a:cs typeface="ヒラギノ角ゴ Pro W3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>
              <a:solidFill>
                <a:srgbClr val="000000"/>
              </a:solidFill>
              <a:cs typeface="ヒラギノ角ゴ Pro W3"/>
            </a:endParaRP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>
              <a:solidFill>
                <a:srgbClr val="000000"/>
              </a:solidFill>
              <a:cs typeface="ヒラギノ角ゴ Pro W3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9144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828800"/>
            <a:ext cx="7391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4100" y="63373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aseline="0">
                <a:solidFill>
                  <a:srgbClr val="464847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 sz="1400"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3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aseline="0">
                <a:solidFill>
                  <a:schemeClr val="bg1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fld id="{8BBE0A09-D7BE-4045-BB5E-A5659490050F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5" descr="logo-horizontal-one_color_whit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4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  <a:cs typeface="ヒラギノ角ゴ Pro W3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vanlent/Dropbox/Board%20of%20Directors/Meetings/2013/4-24-2013/Final/Self-Driving%20Cars%20on%20Michigan%20Roads_.mp4" TargetMode="Externa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4038600" y="4800600"/>
            <a:ext cx="1905000" cy="61142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Soar Workshop</a:t>
            </a:r>
            <a:br>
              <a:rPr lang="en-US" dirty="0" smtClean="0"/>
            </a:br>
            <a:r>
              <a:rPr lang="en-US" dirty="0"/>
              <a:t>6</a:t>
            </a:r>
            <a:r>
              <a:rPr lang="en-US" dirty="0" smtClean="0"/>
              <a:t>/</a:t>
            </a:r>
            <a:r>
              <a:rPr lang="en-US" dirty="0"/>
              <a:t>5</a:t>
            </a:r>
            <a:r>
              <a:rPr lang="en-US" dirty="0" smtClean="0"/>
              <a:t>/2013</a:t>
            </a:r>
            <a:endParaRPr lang="en-US" dirty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2914650"/>
            <a:ext cx="5486400" cy="12192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dirty="0" smtClean="0"/>
              <a:t>SoarTech Overview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smtClean="0"/>
              <a:t>Nuggets</a:t>
            </a:r>
          </a:p>
          <a:p>
            <a:pPr lvl="1"/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Strong financial forecasts</a:t>
            </a:r>
          </a:p>
          <a:p>
            <a:pPr lvl="1"/>
            <a:r>
              <a:rPr lang="en-US" dirty="0" smtClean="0"/>
              <a:t>Transition success with WEAVER</a:t>
            </a:r>
          </a:p>
          <a:p>
            <a:pPr lvl="1"/>
            <a:r>
              <a:rPr lang="en-US" dirty="0" smtClean="0"/>
              <a:t>Increased focus on Soar including Soar 9’s new features</a:t>
            </a:r>
          </a:p>
          <a:p>
            <a:pPr lvl="1"/>
            <a:r>
              <a:rPr lang="en-US" dirty="0" smtClean="0"/>
              <a:t>Increased collaboration with university partners</a:t>
            </a:r>
          </a:p>
          <a:p>
            <a:r>
              <a:rPr lang="en-US" dirty="0" smtClean="0"/>
              <a:t>Coal</a:t>
            </a:r>
          </a:p>
          <a:p>
            <a:pPr lvl="1"/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Uncertainty of future </a:t>
            </a:r>
            <a:r>
              <a:rPr lang="en-US" dirty="0" err="1" smtClean="0"/>
              <a:t>DoD</a:t>
            </a:r>
            <a:r>
              <a:rPr lang="en-US" dirty="0" smtClean="0"/>
              <a:t> budgets</a:t>
            </a:r>
          </a:p>
          <a:p>
            <a:pPr lvl="1"/>
            <a:r>
              <a:rPr lang="en-US" dirty="0" smtClean="0"/>
              <a:t>Suffering from the lack of experienced Soar model developers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92875"/>
            <a:ext cx="7391400" cy="3016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6/5/13</a:t>
            </a:fld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15461" y="4622800"/>
            <a:ext cx="8200293" cy="1938867"/>
          </a:xfrm>
          <a:prstGeom prst="rect">
            <a:avLst/>
          </a:prstGeom>
          <a:solidFill>
            <a:srgbClr val="18CFD8">
              <a:alpha val="2392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21323" y="3234268"/>
            <a:ext cx="8206154" cy="1380066"/>
          </a:xfrm>
          <a:prstGeom prst="rect">
            <a:avLst/>
          </a:prstGeom>
          <a:solidFill>
            <a:srgbClr val="007790">
              <a:alpha val="4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709128" y="167951"/>
            <a:ext cx="8098970" cy="727788"/>
          </a:xfrm>
        </p:spPr>
        <p:txBody>
          <a:bodyPr/>
          <a:lstStyle/>
          <a:p>
            <a:r>
              <a:rPr lang="en-US" sz="2800" dirty="0" smtClean="0"/>
              <a:t>Soar Technology, Inc.</a:t>
            </a:r>
            <a:endParaRPr lang="en-US" sz="2800" dirty="0"/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5334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BFEE3B-078A-4FAD-B497-EF98C5D94C0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2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143000" y="3168651"/>
            <a:ext cx="2609558" cy="1420282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</a:rPr>
              <a:t>Full spectrum </a:t>
            </a:r>
            <a:r>
              <a:rPr lang="en-US" sz="1600" b="0" dirty="0" smtClean="0">
                <a:solidFill>
                  <a:schemeClr val="tx1"/>
                </a:solidFill>
              </a:rPr>
              <a:t>behavior models</a:t>
            </a:r>
            <a:endParaRPr lang="en-US" sz="900" b="0" dirty="0">
              <a:solidFill>
                <a:schemeClr val="tx1"/>
              </a:solidFill>
            </a:endParaRPr>
          </a:p>
          <a:p>
            <a:r>
              <a:rPr lang="en-US" sz="1600" b="0" dirty="0" smtClean="0">
                <a:solidFill>
                  <a:schemeClr val="tx1"/>
                </a:solidFill>
              </a:rPr>
              <a:t>Individually varied training</a:t>
            </a:r>
            <a:endParaRPr lang="en-US" sz="900" b="0" dirty="0" smtClean="0">
              <a:solidFill>
                <a:schemeClr val="tx1"/>
              </a:solidFill>
            </a:endParaRPr>
          </a:p>
          <a:p>
            <a:r>
              <a:rPr lang="en-US" sz="1600" b="0" dirty="0" smtClean="0">
                <a:solidFill>
                  <a:schemeClr val="tx1"/>
                </a:solidFill>
              </a:rPr>
              <a:t>Serious games</a:t>
            </a:r>
            <a:endParaRPr lang="en-US" sz="1600" b="0" dirty="0">
              <a:solidFill>
                <a:schemeClr val="tx1"/>
              </a:solidFill>
            </a:endParaRPr>
          </a:p>
        </p:txBody>
      </p:sp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5917" y="1983310"/>
            <a:ext cx="253051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4889" y="1983311"/>
            <a:ext cx="253051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5403" y="1983311"/>
            <a:ext cx="253051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Content Placeholder 2"/>
          <p:cNvSpPr txBox="1">
            <a:spLocks/>
          </p:cNvSpPr>
          <p:nvPr/>
        </p:nvSpPr>
        <p:spPr bwMode="auto">
          <a:xfrm>
            <a:off x="3810000" y="3194050"/>
            <a:ext cx="2530514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Control for Autonomous Platforms</a:t>
            </a:r>
            <a:endParaRPr lang="en-US" sz="900" kern="0" baseline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Human-Robot Interfaces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Mixed Initiative Control</a:t>
            </a:r>
            <a:endParaRPr lang="en-US" sz="1600" kern="0" baseline="0" dirty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6229247" y="3168651"/>
            <a:ext cx="2530514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Intelligent User Interfaces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Behavior Modeling and Prediction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Reactive Planning</a:t>
            </a:r>
            <a:endParaRPr lang="en-US" sz="1600" kern="0" baseline="0" dirty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  <p:pic>
        <p:nvPicPr>
          <p:cNvPr id="57" name="Picture 5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65917" y="1507060"/>
            <a:ext cx="25305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5404" y="1507060"/>
            <a:ext cx="2530514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04889" y="1507060"/>
            <a:ext cx="2530514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1100667" y="842434"/>
            <a:ext cx="7547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sz="2000" b="1" baseline="0" dirty="0" smtClean="0">
                <a:solidFill>
                  <a:srgbClr val="007790"/>
                </a:solidFill>
                <a:latin typeface="Calibri" pitchFamily="34" charset="0"/>
                <a:cs typeface="Calibri" pitchFamily="34" charset="0"/>
              </a:rPr>
              <a:t>Spinoff of University of Michigan AI Lab (Soar Group)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sz="2000" b="1" baseline="0" dirty="0" smtClean="0">
                <a:solidFill>
                  <a:srgbClr val="007790"/>
                </a:solidFill>
                <a:latin typeface="Calibri" pitchFamily="34" charset="0"/>
                <a:cs typeface="Calibri" pitchFamily="34" charset="0"/>
              </a:rPr>
              <a:t>R&amp;D in Wide Array of Cognitive and Social Architecture Technologies</a:t>
            </a:r>
            <a:endParaRPr lang="en-US" sz="2000" b="1" baseline="0" dirty="0">
              <a:solidFill>
                <a:srgbClr val="00779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192696" y="3742263"/>
            <a:ext cx="1406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600" b="1" baseline="0" dirty="0" smtClean="0">
                <a:solidFill>
                  <a:srgbClr val="000000"/>
                </a:solidFill>
                <a:cs typeface="ヒラギノ角ゴ Pro W3"/>
              </a:rPr>
              <a:t>Focus Areas</a:t>
            </a:r>
            <a:endParaRPr lang="en-US" sz="1600" b="1" baseline="0" dirty="0">
              <a:solidFill>
                <a:srgbClr val="000000"/>
              </a:solidFill>
              <a:cs typeface="ヒラギノ角ゴ Pro W3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225855" y="523629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600" b="1" baseline="0" dirty="0" smtClean="0">
                <a:solidFill>
                  <a:srgbClr val="000000"/>
                </a:solidFill>
                <a:cs typeface="ヒラギノ角ゴ Pro W3"/>
              </a:rPr>
              <a:t>Technology</a:t>
            </a:r>
          </a:p>
          <a:p>
            <a:pPr eaLnBrk="0" hangingPunct="0"/>
            <a:r>
              <a:rPr lang="en-US" sz="1600" b="1" baseline="0" dirty="0" smtClean="0">
                <a:solidFill>
                  <a:srgbClr val="000000"/>
                </a:solidFill>
                <a:cs typeface="ヒラギノ角ゴ Pro W3"/>
              </a:rPr>
              <a:t>Applications</a:t>
            </a:r>
            <a:endParaRPr lang="en-US" sz="1600" b="1" baseline="0" dirty="0">
              <a:solidFill>
                <a:srgbClr val="000000"/>
              </a:solidFill>
              <a:cs typeface="ヒラギノ角ゴ Pro W3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1143000" y="4641851"/>
            <a:ext cx="2822644" cy="142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TACSAFs (ONR)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dirty="0" err="1" smtClean="0">
                <a:solidFill>
                  <a:srgbClr val="000000"/>
                </a:solidFill>
                <a:latin typeface="Calibri"/>
                <a:cs typeface="ヒラギノ角ゴ Pro W3"/>
              </a:rPr>
              <a:t>PercepTS</a:t>
            </a:r>
            <a:r>
              <a:rPr lang="en-US" sz="160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 (ONR)</a:t>
            </a:r>
            <a:endParaRPr lang="en-US" sz="900" kern="0" baseline="0" dirty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aseline="0" dirty="0" smtClean="0">
                <a:solidFill>
                  <a:srgbClr val="000000"/>
                </a:solidFill>
                <a:latin typeface="Calibri"/>
                <a:cs typeface="Arial" charset="0"/>
              </a:rPr>
              <a:t>SSIM (DARPA)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Arial" charset="0"/>
              </a:rPr>
              <a:t>RedRef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Arial" charset="0"/>
              </a:rPr>
              <a:t> (AFRL)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aseline="0" dirty="0" smtClean="0">
                <a:solidFill>
                  <a:srgbClr val="000000"/>
                </a:solidFill>
                <a:latin typeface="Calibri"/>
                <a:cs typeface="Arial" charset="0"/>
              </a:rPr>
              <a:t>POL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Arial" charset="0"/>
              </a:rPr>
              <a:t> EDGE (STTC)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aseline="0" dirty="0" smtClean="0">
                <a:solidFill>
                  <a:srgbClr val="000000"/>
                </a:solidFill>
                <a:latin typeface="Calibri"/>
                <a:cs typeface="Arial" charset="0"/>
              </a:rPr>
              <a:t>VESIP (Dept.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Arial" charset="0"/>
              </a:rPr>
              <a:t> of Education)</a:t>
            </a:r>
            <a:endParaRPr lang="en-US" sz="1600" baseline="0" dirty="0" smtClean="0">
              <a:solidFill>
                <a:srgbClr val="000000"/>
              </a:solidFill>
              <a:latin typeface="Calibri"/>
              <a:cs typeface="Arial" charset="0"/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3826950" y="4641851"/>
            <a:ext cx="2650050" cy="142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SUMET (ONR)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AACUS (ONR)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Smart Interaction Devices (multiple)</a:t>
            </a: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TRUFAST (ONR)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-45953" y="2089309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600" b="1" baseline="0" dirty="0" smtClean="0">
                <a:solidFill>
                  <a:srgbClr val="000000"/>
                </a:solidFill>
                <a:cs typeface="ヒラギノ角ゴ Pro W3"/>
              </a:rPr>
              <a:t>Market Segments</a:t>
            </a:r>
            <a:endParaRPr lang="en-US" sz="1600" b="1" baseline="0" dirty="0">
              <a:solidFill>
                <a:srgbClr val="000000"/>
              </a:solidFill>
              <a:cs typeface="ヒラギノ角ゴ Pro W3"/>
            </a:endParaRPr>
          </a:p>
        </p:txBody>
      </p:sp>
      <p:pic>
        <p:nvPicPr>
          <p:cNvPr id="66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8400" y="1981200"/>
            <a:ext cx="251460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Content Placeholder 2"/>
          <p:cNvSpPr txBox="1">
            <a:spLocks/>
          </p:cNvSpPr>
          <p:nvPr/>
        </p:nvSpPr>
        <p:spPr bwMode="auto">
          <a:xfrm>
            <a:off x="6229247" y="4609043"/>
            <a:ext cx="2652286" cy="142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WEAVER (ONR)</a:t>
            </a:r>
            <a:endParaRPr lang="en-US" sz="900" kern="0" baseline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ANSRS (DARPA)</a:t>
            </a:r>
            <a:endParaRPr lang="en-US" sz="900" kern="0" baseline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eaLnBrk="0" hangingPunct="0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INSIGHT (DARPA)</a:t>
            </a:r>
            <a:endParaRPr lang="en-US" sz="1600" kern="0" baseline="0" dirty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29980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Warfighter Problems × Technology Innovations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Intelligent</a:t>
            </a:r>
            <a:b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Training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Unmanned</a:t>
            </a:r>
            <a:b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Platforms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Data to</a:t>
            </a:r>
            <a:b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Decisions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Autonomy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Adaptation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Human/System</a:t>
            </a:r>
            <a:b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20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Interface</a:t>
            </a:r>
            <a:endParaRPr lang="en-US" sz="20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227214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Full Spectrum Behavior Models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3705630"/>
            <a:ext cx="1828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Individualized, Varied</a:t>
            </a: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/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Training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49847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Smart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Interaction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Devices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227214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Autonomy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Stack for 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err="1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UxVs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49847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Adaptive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User</a:t>
            </a:r>
          </a:p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Interfaces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67000" y="4862318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Simulation to Instruction </a:t>
            </a:r>
            <a:r>
              <a:rPr lang="en-US" sz="1600" b="1" dirty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&amp;</a:t>
            </a:r>
            <a:r>
              <a:rPr lang="en-US" sz="16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Multimodal</a:t>
            </a:r>
            <a:br>
              <a:rPr lang="en-US" sz="1600" b="1" dirty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600" b="1" dirty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Student </a:t>
            </a:r>
            <a:r>
              <a:rPr lang="en-US" sz="16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Sensing</a:t>
            </a:r>
            <a:endParaRPr lang="en-US" sz="16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5052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Cloud Autonomy &amp; Situated Instruction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6700" y="378691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Abductive</a:t>
            </a: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/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Reasoning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16700" y="227214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Automated</a:t>
            </a:r>
            <a:b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</a:br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Analysis of</a:t>
            </a:r>
          </a:p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Lucida Sans" pitchFamily="34" charset="0"/>
                <a:ea typeface="ヒラギノ角ゴ Pro W3"/>
              </a:rPr>
              <a:t>Social Media</a:t>
            </a:r>
            <a:endParaRPr lang="en-US" sz="1800" b="1" dirty="0">
              <a:solidFill>
                <a:srgbClr val="000000"/>
              </a:solidFill>
              <a:latin typeface="Lucida Sans" pitchFamily="34" charset="0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4448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6211"/>
            <a:ext cx="7391400" cy="609600"/>
          </a:xfrm>
        </p:spPr>
        <p:txBody>
          <a:bodyPr/>
          <a:lstStyle/>
          <a:p>
            <a:r>
              <a:rPr lang="en-US" dirty="0" smtClean="0"/>
              <a:t>SoarTech is growing by leaps and bounds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717841"/>
              </p:ext>
            </p:extLst>
          </p:nvPr>
        </p:nvGraphicFramePr>
        <p:xfrm>
          <a:off x="891826" y="615057"/>
          <a:ext cx="7586329" cy="600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33"/>
                <a:gridCol w="774423"/>
                <a:gridCol w="754308"/>
                <a:gridCol w="744251"/>
                <a:gridCol w="1267238"/>
                <a:gridCol w="1267238"/>
                <a:gridCol w="1267238"/>
              </a:tblGrid>
              <a:tr h="5112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 EOY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EOY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Total Staff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Geographic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Michigan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Florida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3080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North Carolina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Maine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California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Colorado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Oregon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Vermont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Management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Admin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Researcher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Project</a:t>
                      </a:r>
                      <a:r>
                        <a:rPr lang="en-US" sz="1400" baseline="0" dirty="0" smtClean="0"/>
                        <a:t> Manager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Engineer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Intern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26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6211"/>
            <a:ext cx="7391400" cy="609600"/>
          </a:xfrm>
        </p:spPr>
        <p:txBody>
          <a:bodyPr/>
          <a:lstStyle/>
          <a:p>
            <a:r>
              <a:rPr lang="en-US" dirty="0" smtClean="0"/>
              <a:t>SoarTech is growing by leaps and bounds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865107"/>
              </p:ext>
            </p:extLst>
          </p:nvPr>
        </p:nvGraphicFramePr>
        <p:xfrm>
          <a:off x="891826" y="615057"/>
          <a:ext cx="7586329" cy="600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33"/>
                <a:gridCol w="774423"/>
                <a:gridCol w="754308"/>
                <a:gridCol w="744251"/>
                <a:gridCol w="1267238"/>
                <a:gridCol w="1267238"/>
                <a:gridCol w="1267238"/>
              </a:tblGrid>
              <a:tr h="5112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 EOY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EOY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Total Staff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Geographic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Michigan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Florida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</a:p>
                  </a:txBody>
                  <a:tcPr/>
                </a:tc>
              </a:tr>
              <a:tr h="3080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North Carolina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Maine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California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Colorado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Oregon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Vermont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</a:tr>
              <a:tr h="296182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Management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Admin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Researcher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Project</a:t>
                      </a:r>
                      <a:r>
                        <a:rPr lang="en-US" sz="1400" baseline="0" dirty="0" smtClean="0"/>
                        <a:t> Manager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Engineer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27</a:t>
                      </a:r>
                    </a:p>
                  </a:txBody>
                  <a:tcPr/>
                </a:tc>
              </a:tr>
              <a:tr h="243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    Intern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35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Outreach: Michigan Robotics Day and FIRST sponsorship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11580"/>
            <a:ext cx="4956530" cy="4884420"/>
          </a:xfrm>
        </p:spPr>
        <p:txBody>
          <a:bodyPr/>
          <a:lstStyle/>
          <a:p>
            <a:r>
              <a:rPr lang="en-US" dirty="0" smtClean="0"/>
              <a:t>Michigan Robotics Day</a:t>
            </a:r>
          </a:p>
          <a:p>
            <a:pPr lvl="1"/>
            <a:r>
              <a:rPr lang="en-US" dirty="0" smtClean="0"/>
              <a:t>Attendance </a:t>
            </a:r>
            <a:r>
              <a:rPr lang="en-US" dirty="0"/>
              <a:t>is growing rapidly</a:t>
            </a:r>
          </a:p>
          <a:p>
            <a:pPr lvl="2"/>
            <a:r>
              <a:rPr lang="en-US" dirty="0"/>
              <a:t>2011: 150 people</a:t>
            </a:r>
          </a:p>
          <a:p>
            <a:pPr lvl="2"/>
            <a:r>
              <a:rPr lang="en-US" dirty="0"/>
              <a:t>2012: 200 people</a:t>
            </a:r>
          </a:p>
          <a:p>
            <a:pPr lvl="2"/>
            <a:r>
              <a:rPr lang="en-US" dirty="0"/>
              <a:t>2013: 550 people</a:t>
            </a:r>
          </a:p>
          <a:p>
            <a:pPr lvl="1"/>
            <a:r>
              <a:rPr lang="en-US" dirty="0" smtClean="0"/>
              <a:t>SoarTech is a founding member of Michigan Robotics Day and a sponsor</a:t>
            </a:r>
          </a:p>
          <a:p>
            <a:pPr lvl="1"/>
            <a:r>
              <a:rPr lang="en-US" dirty="0" smtClean="0"/>
              <a:t>SoarTech (Andy Dallas) organized the Industry Panel with representatives from Beaumont Hospital, Pratt &amp; Miller, </a:t>
            </a:r>
            <a:r>
              <a:rPr lang="en-US" dirty="0" err="1" smtClean="0"/>
              <a:t>Cybernet</a:t>
            </a:r>
            <a:r>
              <a:rPr lang="en-US" dirty="0" smtClean="0"/>
              <a:t>, GM, UMTRI</a:t>
            </a:r>
          </a:p>
          <a:p>
            <a:r>
              <a:rPr lang="en-US" dirty="0" smtClean="0"/>
              <a:t>Support and Sponsorship of FIRST Team 66</a:t>
            </a:r>
          </a:p>
          <a:p>
            <a:pPr lvl="1"/>
            <a:r>
              <a:rPr lang="en-US" dirty="0" smtClean="0"/>
              <a:t>The Flyers from Willow Run 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libri"/>
              </a:rPr>
              <a:t>		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F91404-420D-4E07-9DC0-E5914794C9C8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6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484" y="2784716"/>
            <a:ext cx="2537016" cy="1685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84" y="4680145"/>
            <a:ext cx="2537015" cy="1685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5" y="4956259"/>
            <a:ext cx="4847328" cy="1413804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59" y="705495"/>
            <a:ext cx="2549410" cy="192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53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SoarTech in the News</a:t>
            </a:r>
            <a:endParaRPr lang="en-US" dirty="0"/>
          </a:p>
        </p:txBody>
      </p:sp>
      <p:pic>
        <p:nvPicPr>
          <p:cNvPr id="7" name="Content Placeholder 6" descr="Screen Shot 2013-04-23 at 12.02.31 PM.png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r="2502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	Soar Technology, Inc. Proprietary 	</a:t>
            </a:r>
            <a:fld id="{9204F6B3-FC31-4DD6-9E63-118E7EC8BA0B}" type="datetime1">
              <a:rPr lang="en-US" smtClean="0"/>
              <a:pPr>
                <a:defRPr/>
              </a:pPr>
              <a:t>6/5/13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F91404-420D-4E07-9DC0-E5914794C9C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4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CAPT Dylan </a:t>
            </a:r>
            <a:r>
              <a:rPr lang="en-US" dirty="0" err="1" smtClean="0"/>
              <a:t>Schmorrow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smtClean="0"/>
              <a:t>Dylan will be joining SoarTech on July 8</a:t>
            </a:r>
            <a:r>
              <a:rPr lang="en-US" baseline="30000" dirty="0" smtClean="0"/>
              <a:t>th</a:t>
            </a:r>
            <a:r>
              <a:rPr lang="en-US" dirty="0" smtClean="0"/>
              <a:t> as Chief Scientist</a:t>
            </a:r>
          </a:p>
          <a:p>
            <a:r>
              <a:rPr lang="en-US" dirty="0" smtClean="0"/>
              <a:t>Career summary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/>
              <a:t>Deputy Director, Human Performance, Training and </a:t>
            </a:r>
            <a:r>
              <a:rPr lang="en-US" dirty="0" err="1"/>
              <a:t>BioSystems</a:t>
            </a:r>
            <a:r>
              <a:rPr lang="en-US" dirty="0"/>
              <a:t> at Office of the Secretary of </a:t>
            </a:r>
            <a:r>
              <a:rPr lang="en-US" dirty="0" smtClean="0"/>
              <a:t>Defense (2008-2013)</a:t>
            </a:r>
          </a:p>
          <a:p>
            <a:pPr lvl="1"/>
            <a:r>
              <a:rPr lang="en-US" dirty="0" smtClean="0"/>
              <a:t>Program Manager at ONR: 1999 – 2008</a:t>
            </a:r>
          </a:p>
          <a:p>
            <a:pPr lvl="1"/>
            <a:r>
              <a:rPr lang="en-US" dirty="0" smtClean="0"/>
              <a:t>Program Manager at DARPA: 200-2005</a:t>
            </a:r>
          </a:p>
          <a:p>
            <a:pPr lvl="1"/>
            <a:r>
              <a:rPr lang="en-US" dirty="0" smtClean="0"/>
              <a:t>Chief Scientist for Human-Technology Integration at NRL: 1998-2001</a:t>
            </a:r>
          </a:p>
          <a:p>
            <a:pPr lvl="1"/>
            <a:r>
              <a:rPr lang="en-US" dirty="0" smtClean="0"/>
              <a:t>Assistant Professor at Naval Postgraduate School: 1996-1998</a:t>
            </a:r>
          </a:p>
          <a:p>
            <a:pPr lvl="1"/>
            <a:r>
              <a:rPr lang="en-US" dirty="0" smtClean="0"/>
              <a:t>Ph.D. in Experimental Psychology from Western Michigan 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2" y="4195423"/>
            <a:ext cx="2514237" cy="2514237"/>
          </a:xfrm>
          <a:prstGeom prst="rect">
            <a:avLst/>
          </a:prstGeom>
        </p:spPr>
      </p:pic>
      <p:pic>
        <p:nvPicPr>
          <p:cNvPr id="7" name="Picture 6" descr="Screen Shot 2013-06-05 at 10.24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2" y="4626005"/>
            <a:ext cx="5268418" cy="15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9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Contributions to the Soar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err="1" smtClean="0"/>
              <a:t>jSoar</a:t>
            </a:r>
            <a:endParaRPr lang="en-US" dirty="0" smtClean="0"/>
          </a:p>
          <a:p>
            <a:pPr lvl="1"/>
            <a:r>
              <a:rPr lang="en-US" dirty="0" smtClean="0"/>
              <a:t>Working on a combination of internal funding and project funding to bring </a:t>
            </a:r>
            <a:r>
              <a:rPr lang="en-US" dirty="0" err="1" smtClean="0"/>
              <a:t>jSoar</a:t>
            </a:r>
            <a:r>
              <a:rPr lang="en-US" dirty="0" smtClean="0"/>
              <a:t> up to date with Soar 9.3.</a:t>
            </a:r>
          </a:p>
          <a:p>
            <a:pPr lvl="1"/>
            <a:r>
              <a:rPr lang="en-US" dirty="0" err="1" smtClean="0"/>
              <a:t>jSoar</a:t>
            </a:r>
            <a:r>
              <a:rPr lang="en-US" dirty="0" smtClean="0"/>
              <a:t> is open source.</a:t>
            </a:r>
          </a:p>
          <a:p>
            <a:pPr lvl="1"/>
            <a:r>
              <a:rPr lang="en-US" dirty="0" smtClean="0"/>
              <a:t>Working on a plan for long-term support of </a:t>
            </a:r>
            <a:r>
              <a:rPr lang="en-US" dirty="0" err="1" smtClean="0"/>
              <a:t>jSoar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See Bob </a:t>
            </a:r>
            <a:r>
              <a:rPr lang="en-US" dirty="0" err="1" smtClean="0"/>
              <a:t>Marinier’s</a:t>
            </a:r>
            <a:r>
              <a:rPr lang="en-US" dirty="0" smtClean="0"/>
              <a:t> talk.</a:t>
            </a:r>
          </a:p>
          <a:p>
            <a:r>
              <a:rPr lang="en-US" dirty="0" smtClean="0"/>
              <a:t>Additions to SML</a:t>
            </a:r>
          </a:p>
          <a:p>
            <a:pPr lvl="1"/>
            <a:r>
              <a:rPr lang="en-US" dirty="0" smtClean="0"/>
              <a:t>Adding features to SML based on the features of ATE that SML is missing.</a:t>
            </a:r>
          </a:p>
          <a:p>
            <a:pPr lvl="2"/>
            <a:r>
              <a:rPr lang="en-US" dirty="0" smtClean="0"/>
              <a:t>TCL-support, logging…</a:t>
            </a:r>
          </a:p>
          <a:p>
            <a:pPr lvl="1"/>
            <a:r>
              <a:rPr lang="en-US" dirty="0" smtClean="0"/>
              <a:t>Extensions to SML will be made open source (once we’re proud of them).</a:t>
            </a:r>
          </a:p>
          <a:p>
            <a:pPr lvl="1"/>
            <a:r>
              <a:rPr lang="en-US" dirty="0" smtClean="0"/>
              <a:t>Talk to </a:t>
            </a:r>
            <a:r>
              <a:rPr lang="en-US" smtClean="0"/>
              <a:t>Jon Voigt.</a:t>
            </a:r>
            <a:endParaRPr lang="en-US" dirty="0" smtClean="0"/>
          </a:p>
          <a:p>
            <a:r>
              <a:rPr lang="en-US" dirty="0" err="1" smtClean="0"/>
              <a:t>SimRadio</a:t>
            </a:r>
            <a:endParaRPr lang="en-US" dirty="0" smtClean="0"/>
          </a:p>
          <a:p>
            <a:pPr lvl="1"/>
            <a:r>
              <a:rPr lang="en-US" dirty="0" smtClean="0"/>
              <a:t>A simulated radio framework with hooks into Soar.  </a:t>
            </a:r>
          </a:p>
          <a:p>
            <a:pPr lvl="1"/>
            <a:r>
              <a:rPr lang="en-US" dirty="0" err="1" smtClean="0"/>
              <a:t>SimRadio</a:t>
            </a:r>
            <a:r>
              <a:rPr lang="en-US" dirty="0" smtClean="0"/>
              <a:t> will be made open source (once we’re proud of it).</a:t>
            </a:r>
          </a:p>
          <a:p>
            <a:pPr lvl="1"/>
            <a:r>
              <a:rPr lang="en-US" dirty="0" smtClean="0"/>
              <a:t>See Jon Voigt’s talk.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baseline="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Words>744</Words>
  <Application>Microsoft Macintosh PowerPoint</Application>
  <PresentationFormat>On-screen Show (4:3)</PresentationFormat>
  <Paragraphs>285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Blank Presentation</vt:lpstr>
      <vt:lpstr>2_Blank Presentation</vt:lpstr>
      <vt:lpstr>1_Blank Presentation</vt:lpstr>
      <vt:lpstr>SoarTech Overview</vt:lpstr>
      <vt:lpstr>Soar Technology, Inc.</vt:lpstr>
      <vt:lpstr>Warfighter Problems × Technology Innovations</vt:lpstr>
      <vt:lpstr>SoarTech is growing by leaps and bounds</vt:lpstr>
      <vt:lpstr>SoarTech is growing by leaps and bounds</vt:lpstr>
      <vt:lpstr>Community Outreach: Michigan Robotics Day and FIRST sponsorship</vt:lpstr>
      <vt:lpstr>SoarTech in the News</vt:lpstr>
      <vt:lpstr>CAPT Dylan Schmorrow</vt:lpstr>
      <vt:lpstr>Contributions to the Soar community</vt:lpstr>
      <vt:lpstr>Nuggets and Coal</vt:lpstr>
    </vt:vector>
  </TitlesOfParts>
  <Company>PHIRE Branding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G</dc:creator>
  <cp:lastModifiedBy>Michael van Lent</cp:lastModifiedBy>
  <cp:revision>95</cp:revision>
  <cp:lastPrinted>2011-08-16T15:36:57Z</cp:lastPrinted>
  <dcterms:created xsi:type="dcterms:W3CDTF">2010-05-04T20:37:14Z</dcterms:created>
  <dcterms:modified xsi:type="dcterms:W3CDTF">2013-06-05T14:42:52Z</dcterms:modified>
</cp:coreProperties>
</file>